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440" r:id="rId2"/>
    <p:sldId id="570" r:id="rId3"/>
    <p:sldId id="582" r:id="rId4"/>
    <p:sldId id="567" r:id="rId5"/>
    <p:sldId id="566" r:id="rId6"/>
    <p:sldId id="568" r:id="rId7"/>
    <p:sldId id="541" r:id="rId8"/>
    <p:sldId id="574" r:id="rId9"/>
    <p:sldId id="571" r:id="rId10"/>
    <p:sldId id="549" r:id="rId11"/>
    <p:sldId id="578" r:id="rId12"/>
    <p:sldId id="531" r:id="rId13"/>
    <p:sldId id="544" r:id="rId14"/>
  </p:sldIdLst>
  <p:sldSz cx="9906000" cy="6858000" type="A4"/>
  <p:notesSz cx="6807200" cy="9939338"/>
  <p:defaultTextStyle>
    <a:defPPr>
      <a:defRPr lang="ja-JP"/>
    </a:defPPr>
    <a:lvl1pPr algn="ctr" rtl="0" fontAlgn="base">
      <a:lnSpc>
        <a:spcPct val="120000"/>
      </a:lnSpc>
      <a:spcBef>
        <a:spcPct val="50000"/>
      </a:spcBef>
      <a:spcAft>
        <a:spcPct val="0"/>
      </a:spcAft>
      <a:buClr>
        <a:schemeClr val="bg2"/>
      </a:buClr>
      <a:buFont typeface="Wingdings" pitchFamily="2" charset="2"/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1pPr>
    <a:lvl2pPr marL="457200" algn="ctr" rtl="0" fontAlgn="base">
      <a:lnSpc>
        <a:spcPct val="120000"/>
      </a:lnSpc>
      <a:spcBef>
        <a:spcPct val="50000"/>
      </a:spcBef>
      <a:spcAft>
        <a:spcPct val="0"/>
      </a:spcAft>
      <a:buClr>
        <a:schemeClr val="bg2"/>
      </a:buClr>
      <a:buFont typeface="Wingdings" pitchFamily="2" charset="2"/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2pPr>
    <a:lvl3pPr marL="914400" algn="ctr" rtl="0" fontAlgn="base">
      <a:lnSpc>
        <a:spcPct val="120000"/>
      </a:lnSpc>
      <a:spcBef>
        <a:spcPct val="50000"/>
      </a:spcBef>
      <a:spcAft>
        <a:spcPct val="0"/>
      </a:spcAft>
      <a:buClr>
        <a:schemeClr val="bg2"/>
      </a:buClr>
      <a:buFont typeface="Wingdings" pitchFamily="2" charset="2"/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3pPr>
    <a:lvl4pPr marL="1371600" algn="ctr" rtl="0" fontAlgn="base">
      <a:lnSpc>
        <a:spcPct val="120000"/>
      </a:lnSpc>
      <a:spcBef>
        <a:spcPct val="50000"/>
      </a:spcBef>
      <a:spcAft>
        <a:spcPct val="0"/>
      </a:spcAft>
      <a:buClr>
        <a:schemeClr val="bg2"/>
      </a:buClr>
      <a:buFont typeface="Wingdings" pitchFamily="2" charset="2"/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4pPr>
    <a:lvl5pPr marL="1828800" algn="ctr" rtl="0" fontAlgn="base">
      <a:lnSpc>
        <a:spcPct val="120000"/>
      </a:lnSpc>
      <a:spcBef>
        <a:spcPct val="50000"/>
      </a:spcBef>
      <a:spcAft>
        <a:spcPct val="0"/>
      </a:spcAft>
      <a:buClr>
        <a:schemeClr val="bg2"/>
      </a:buClr>
      <a:buFont typeface="Wingdings" pitchFamily="2" charset="2"/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rgbClr val="000000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1">
          <p15:clr>
            <a:srgbClr val="A4A3A4"/>
          </p15:clr>
        </p15:guide>
        <p15:guide id="2" orient="horz" pos="1071" userDrawn="1">
          <p15:clr>
            <a:srgbClr val="A4A3A4"/>
          </p15:clr>
        </p15:guide>
        <p15:guide id="3" orient="horz" pos="2591" userDrawn="1">
          <p15:clr>
            <a:srgbClr val="A4A3A4"/>
          </p15:clr>
        </p15:guide>
        <p15:guide id="4" orient="horz" pos="2387" userDrawn="1">
          <p15:clr>
            <a:srgbClr val="A4A3A4"/>
          </p15:clr>
        </p15:guide>
        <p15:guide id="5" orient="horz" pos="4042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45">
          <p15:clr>
            <a:srgbClr val="A4A3A4"/>
          </p15:clr>
        </p15:guide>
        <p15:guide id="8" orient="horz" pos="686" userDrawn="1">
          <p15:clr>
            <a:srgbClr val="A4A3A4"/>
          </p15:clr>
        </p15:guide>
        <p15:guide id="9" orient="horz" pos="300" userDrawn="1">
          <p15:clr>
            <a:srgbClr val="A4A3A4"/>
          </p15:clr>
        </p15:guide>
        <p15:guide id="10" pos="3165" userDrawn="1">
          <p15:clr>
            <a:srgbClr val="A4A3A4"/>
          </p15:clr>
        </p15:guide>
        <p15:guide id="11" pos="1623">
          <p15:clr>
            <a:srgbClr val="A4A3A4"/>
          </p15:clr>
        </p15:guide>
        <p15:guide id="12" pos="2961" userDrawn="1">
          <p15:clr>
            <a:srgbClr val="A4A3A4"/>
          </p15:clr>
        </p15:guide>
        <p15:guide id="13" pos="4526">
          <p15:clr>
            <a:srgbClr val="A4A3A4"/>
          </p15:clr>
        </p15:guide>
        <p15:guide id="14" pos="4617">
          <p15:clr>
            <a:srgbClr val="A4A3A4"/>
          </p15:clr>
        </p15:guide>
        <p15:guide id="15" pos="6023" userDrawn="1">
          <p15:clr>
            <a:srgbClr val="A4A3A4"/>
          </p15:clr>
        </p15:guide>
        <p15:guide id="16" pos="1714">
          <p15:clr>
            <a:srgbClr val="A4A3A4"/>
          </p15:clr>
        </p15:guide>
        <p15:guide id="17" pos="3075">
          <p15:clr>
            <a:srgbClr val="A4A3A4"/>
          </p15:clr>
        </p15:guide>
        <p15:guide id="18" pos="2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  <a:srgbClr val="0070C0"/>
    <a:srgbClr val="A2BBDC"/>
    <a:srgbClr val="66A02C"/>
    <a:srgbClr val="26A287"/>
    <a:srgbClr val="0F99BC"/>
    <a:srgbClr val="5F8AC3"/>
    <a:srgbClr val="558525"/>
    <a:srgbClr val="CCD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77" autoAdjust="0"/>
    <p:restoredTop sz="94672" autoAdjust="0"/>
  </p:normalViewPr>
  <p:slideViewPr>
    <p:cSldViewPr snapToObjects="1" showGuides="1">
      <p:cViewPr varScale="1">
        <p:scale>
          <a:sx n="88" d="100"/>
          <a:sy n="88" d="100"/>
        </p:scale>
        <p:origin x="476" y="56"/>
      </p:cViewPr>
      <p:guideLst>
        <p:guide orient="horz" pos="3931"/>
        <p:guide orient="horz" pos="1071"/>
        <p:guide orient="horz" pos="2591"/>
        <p:guide orient="horz" pos="2387"/>
        <p:guide orient="horz" pos="4042"/>
        <p:guide orient="horz" pos="867"/>
        <p:guide orient="horz" pos="345"/>
        <p:guide orient="horz" pos="686"/>
        <p:guide orient="horz" pos="300"/>
        <p:guide pos="3165"/>
        <p:guide pos="1623"/>
        <p:guide pos="2961"/>
        <p:guide pos="4526"/>
        <p:guide pos="4617"/>
        <p:guide pos="6023"/>
        <p:guide pos="1714"/>
        <p:guide pos="3075"/>
        <p:guide pos="2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5360"/>
    </p:cViewPr>
  </p:sorterViewPr>
  <p:notesViewPr>
    <p:cSldViewPr snapToObjects="1" showGuides="1">
      <p:cViewPr varScale="1">
        <p:scale>
          <a:sx n="74" d="100"/>
          <a:sy n="74" d="100"/>
        </p:scale>
        <p:origin x="-2190" y="-96"/>
      </p:cViewPr>
      <p:guideLst>
        <p:guide orient="horz" pos="3131"/>
        <p:guide pos="21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t" anchorCtr="0" compatLnSpc="1">
            <a:prstTxWarp prst="textNoShape">
              <a:avLst/>
            </a:prstTxWarp>
          </a:bodyPr>
          <a:lstStyle>
            <a:lvl1pPr algn="l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t" anchorCtr="0" compatLnSpc="1">
            <a:prstTxWarp prst="textNoShape">
              <a:avLst/>
            </a:prstTxWarp>
          </a:bodyPr>
          <a:lstStyle>
            <a:lvl1pPr algn="r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70B82FE-5075-4CE8-B77B-2FF6A92D721A}" type="datetime8">
              <a:rPr lang="en-US"/>
              <a:pPr>
                <a:defRPr/>
              </a:pPr>
              <a:t>5/1/2026 8:52 PM</a:t>
            </a:fld>
            <a:endParaRPr lang="en-US" altLang="ja-JP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b" anchorCtr="0" compatLnSpc="1">
            <a:prstTxWarp prst="textNoShape">
              <a:avLst/>
            </a:prstTxWarp>
          </a:bodyPr>
          <a:lstStyle>
            <a:lvl1pPr algn="l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b" anchorCtr="0" compatLnSpc="1">
            <a:prstTxWarp prst="textNoShape">
              <a:avLst/>
            </a:prstTxWarp>
          </a:bodyPr>
          <a:lstStyle>
            <a:lvl1pPr algn="r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1F3DE14-D951-4F7E-86C9-727CE98764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1547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t" anchorCtr="0" compatLnSpc="1">
            <a:prstTxWarp prst="textNoShape">
              <a:avLst/>
            </a:prstTxWarp>
          </a:bodyPr>
          <a:lstStyle>
            <a:lvl1pPr algn="l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t" anchorCtr="0" compatLnSpc="1">
            <a:prstTxWarp prst="textNoShape">
              <a:avLst/>
            </a:prstTxWarp>
          </a:bodyPr>
          <a:lstStyle>
            <a:lvl1pPr algn="r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9CB1168-961D-456A-AC38-60B30D647958}" type="datetime8">
              <a:rPr lang="en-US"/>
              <a:pPr>
                <a:defRPr/>
              </a:pPr>
              <a:t>5/1/2026 8:52 PM</a:t>
            </a:fld>
            <a:endParaRPr lang="en-US" altLang="ja-JP"/>
          </a:p>
        </p:txBody>
      </p:sp>
      <p:sp>
        <p:nvSpPr>
          <p:cNvPr id="3277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6"/>
            <a:ext cx="4991091" cy="4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b" anchorCtr="0" compatLnSpc="1">
            <a:prstTxWarp prst="textNoShape">
              <a:avLst/>
            </a:prstTxWarp>
          </a:bodyPr>
          <a:lstStyle>
            <a:lvl1pPr algn="l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665" tIns="47833" rIns="95665" bIns="47833" numCol="1" anchor="b" anchorCtr="0" compatLnSpc="1">
            <a:prstTxWarp prst="textNoShape">
              <a:avLst/>
            </a:prstTxWarp>
          </a:bodyPr>
          <a:lstStyle>
            <a:lvl1pPr algn="r" defTabSz="957584">
              <a:lnSpc>
                <a:spcPct val="100000"/>
              </a:lnSpc>
              <a:buClrTx/>
              <a:buFontTx/>
              <a:buNone/>
              <a:defRPr sz="13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6DB1398-0BD8-4795-A1F2-1363C218C2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139317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8CF2B48-1AAF-4240-8692-0C5ACB15EECC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75CE8-DE8B-4A0E-875B-71368BF1EB13}" type="slidenum">
              <a:rPr lang="en-US" altLang="ja-JP"/>
              <a:pPr/>
              <a:t>0</a:t>
            </a:fld>
            <a:endParaRPr lang="en-US" altLang="ja-JP"/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04449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71428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0124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6D69D-55B7-5311-664E-3CF662354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9CED7CC0-13B5-FEC1-3CF8-12E841676BD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DBC52C92-29AF-8B7F-0A37-792AE68471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103821BB-524E-2D71-93A1-14E1DE3A34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24E00924-A034-1D70-4BC5-03EF528DE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06269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7F6CD-7E11-8666-E10D-AD568C4DB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7DA152A2-0514-7423-2574-40D4513841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F969532B-7FD7-F1AF-EF5C-3F472A01F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9A5C47EE-7FC4-EE8A-9E7A-20D431A79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36517C33-2254-8A7F-9776-1FE2DF9BD2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77083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06391-1C6C-8610-9C12-8AF36C6FA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BAB3A171-A2D3-391B-1266-64EE09E35F6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6924FB2C-8C8B-2732-8A1D-9D91562A2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1F5C9CDB-C27A-313D-B84A-6D9D14094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6CD77489-F6AF-4A86-6128-AA3099DF1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71832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DABA-0922-6D93-EDA4-07BA03311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E9A61BE0-525B-FD6F-CB91-E8DE57AD711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D70DD386-5808-F8D2-4E29-81C9E45DA6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1D5B162A-68B6-F921-FBCD-2CAC8B6C14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F2EA202D-2C72-D750-ED65-58071E4B9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66581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A1E79-40A6-FAE0-A6DD-1DA8D15AE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B4128883-B741-D40E-D1C8-2649C9D3B9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140C2CB3-C9AB-8829-97C5-03CA67E9D1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8324FB0C-D5DD-6A90-0AE2-81A20EF4E9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15CF909B-FB87-550D-75FA-A7107C351F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25735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881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B6087-F62A-480C-1572-210146EA9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7308F312-3CC4-BA8D-9FCE-8CEC04CD14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DE05C06C-95DE-1FB0-8949-C789824EF7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1421C7DD-1C64-C91F-3D5F-82E777F8AE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BF952986-4868-7D82-3ED2-FB9852AA6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943653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2B175-2DD2-7543-FB56-A1DB381A5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A0D74E5D-4103-9B1F-B2F7-A1DF284AE1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F97605-2DAB-4BA4-9546-9AFAD979C542}" type="datetime8">
              <a:rPr lang="en-US" altLang="ja-JP"/>
              <a:pPr/>
              <a:t>5/1/2026 8:52 PM</a:t>
            </a:fld>
            <a:endParaRPr lang="en-US" altLang="ja-JP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545DA554-8D29-3BFE-81F1-CF5AD018DF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2E5FF-962A-4A73-B820-974153EA34F5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80B98A34-CDEB-0EFD-B16C-88D5EBC3E8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A7608069-12F7-9F92-FE9E-B855D9321B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7233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ja-JP" altLang="en-US" dirty="0"/>
              <a:t>タイトル</a:t>
            </a:r>
            <a:r>
              <a:rPr kumimoji="1" lang="en-US" altLang="ja-JP" dirty="0"/>
              <a:t>MSP</a:t>
            </a:r>
            <a:r>
              <a:rPr kumimoji="1" lang="ja-JP" altLang="en-US" dirty="0"/>
              <a:t>ゴシック</a:t>
            </a:r>
            <a:r>
              <a:rPr kumimoji="1" lang="en-US" altLang="ja-JP" dirty="0"/>
              <a:t>28pt</a:t>
            </a:r>
            <a:r>
              <a:rPr lang="ja-JP" altLang="en-US" dirty="0"/>
              <a:t>□□□□</a:t>
            </a:r>
          </a:p>
        </p:txBody>
      </p:sp>
      <p:sp>
        <p:nvSpPr>
          <p:cNvPr id="43" name="テキスト プレースホルダ 41"/>
          <p:cNvSpPr>
            <a:spLocks noGrp="1"/>
          </p:cNvSpPr>
          <p:nvPr>
            <p:ph type="body" sz="quarter" idx="10" hasCustomPrompt="1"/>
          </p:nvPr>
        </p:nvSpPr>
        <p:spPr>
          <a:xfrm>
            <a:off x="2574925" y="2458885"/>
            <a:ext cx="2846933" cy="301778"/>
          </a:xfrm>
          <a:noFill/>
          <a:ln w="9525" algn="ctr">
            <a:noFill/>
            <a:miter lim="800000"/>
            <a:headEnd/>
            <a:tailEnd/>
          </a:ln>
        </p:spPr>
        <p:txBody>
          <a:bodyPr wrap="none" lIns="0" tIns="35988" rIns="0" bIns="49511" anchor="b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/>
              <a:t>予備タイトル（使用しない場合は削除）</a:t>
            </a:r>
          </a:p>
        </p:txBody>
      </p:sp>
      <p:sp>
        <p:nvSpPr>
          <p:cNvPr id="46" name="テキスト プレースホルダ 44"/>
          <p:cNvSpPr>
            <a:spLocks noGrp="1"/>
          </p:cNvSpPr>
          <p:nvPr>
            <p:ph type="body" sz="quarter" idx="11" hasCustomPrompt="1"/>
          </p:nvPr>
        </p:nvSpPr>
        <p:spPr>
          <a:xfrm>
            <a:off x="2714625" y="4419600"/>
            <a:ext cx="1615827" cy="30177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/>
              <a:t>○○○○年○月○日</a:t>
            </a:r>
          </a:p>
        </p:txBody>
      </p:sp>
      <p:sp>
        <p:nvSpPr>
          <p:cNvPr id="50" name="テキスト プレースホルダ 48"/>
          <p:cNvSpPr>
            <a:spLocks noGrp="1"/>
          </p:cNvSpPr>
          <p:nvPr>
            <p:ph type="body" sz="quarter" idx="12" hasCustomPrompt="1"/>
          </p:nvPr>
        </p:nvSpPr>
        <p:spPr>
          <a:xfrm>
            <a:off x="2727129" y="784506"/>
            <a:ext cx="2348400" cy="42488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zh-CN" altLang="en-US" sz="2200" b="1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 lvl="0"/>
            <a:r>
              <a:rPr kumimoji="1" lang="zh-CN" altLang="en-US" dirty="0"/>
              <a:t>○○株式会社 御中</a:t>
            </a: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grpSp>
        <p:nvGrpSpPr>
          <p:cNvPr id="44" name="グループ化 43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5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rtl="0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defRPr/>
              </a:pPr>
              <a:endParaRPr kumimoji="1" lang="ja-JP" altLang="en-US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7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52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  <p:sp>
        <p:nvSpPr>
          <p:cNvPr id="53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本文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06400" y="662087"/>
            <a:ext cx="9061450" cy="30777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 kumimoji="1" lang="ja-JP" alt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99060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/>
              <a:t>タイトル</a:t>
            </a:r>
            <a:r>
              <a:rPr lang="en-US" altLang="ja-JP" dirty="0"/>
              <a:t>MSP</a:t>
            </a:r>
            <a:r>
              <a:rPr lang="ja-JP" altLang="en-US" dirty="0"/>
              <a:t>ゴシック</a:t>
            </a:r>
            <a:r>
              <a:rPr lang="en-US" altLang="ja-JP" dirty="0"/>
              <a:t>20pt□□□□</a:t>
            </a:r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>
              <a:defRPr/>
            </a:pPr>
            <a:fld id="{54FC02CB-9E9B-446E-AF88-F271348760CE}" type="slidenum">
              <a:rPr lang="ja-JP" altLang="en-US">
                <a:latin typeface="Arial" panose="020B0604020202020204" pitchFamily="34" charset="0"/>
                <a:ea typeface="ＭＳ Ｐゴシック" panose="020B0600070205080204" pitchFamily="50" charset="-128"/>
              </a:rPr>
              <a:pPr algn="r">
                <a:defRPr/>
              </a:pPr>
              <a:t>‹#›</a:t>
            </a:fld>
            <a:endParaRPr lang="ja-JP" altLang="en-US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algn="l">
              <a:defRPr/>
            </a:pPr>
            <a:r>
              <a:rPr lang="en-US" altLang="ja-JP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/</a:t>
            </a:r>
            <a:r>
              <a:rPr lang="ja-JP" altLang="en-US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●</a:t>
            </a:r>
          </a:p>
        </p:txBody>
      </p:sp>
      <p:sp>
        <p:nvSpPr>
          <p:cNvPr id="1029" name="Rectangle 35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06400" y="662087"/>
            <a:ext cx="90614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/>
              <a:t>マスタータイトルの書式設定</a:t>
            </a:r>
          </a:p>
        </p:txBody>
      </p:sp>
      <p:sp>
        <p:nvSpPr>
          <p:cNvPr id="1030" name="Rectangle 37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19100" y="1285875"/>
            <a:ext cx="9064625" cy="51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第 </a:t>
            </a:r>
            <a:r>
              <a:rPr lang="en-US" altLang="ja-JP"/>
              <a:t>1 </a:t>
            </a:r>
            <a:r>
              <a:rPr lang="ja-JP" altLang="en-US"/>
              <a:t>レベル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240676" name="Line 36"/>
          <p:cNvSpPr>
            <a:spLocks noChangeShapeType="1"/>
          </p:cNvSpPr>
          <p:nvPr userDrawn="1"/>
        </p:nvSpPr>
        <p:spPr bwMode="auto">
          <a:xfrm flipV="1">
            <a:off x="374650" y="549275"/>
            <a:ext cx="9156654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681" name="Line 41"/>
          <p:cNvSpPr>
            <a:spLocks noChangeShapeType="1"/>
          </p:cNvSpPr>
          <p:nvPr userDrawn="1"/>
        </p:nvSpPr>
        <p:spPr bwMode="auto">
          <a:xfrm flipV="1">
            <a:off x="374650" y="1082675"/>
            <a:ext cx="9161463" cy="0"/>
          </a:xfrm>
          <a:prstGeom prst="line">
            <a:avLst/>
          </a:prstGeom>
          <a:noFill/>
          <a:ln w="15875">
            <a:solidFill>
              <a:srgbClr val="80808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29" name="Line 89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0" name="Line 90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1" name="Line 91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2" name="Line 92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3" name="Line 93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4" name="Line 94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5" name="Line 95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6" name="Line 96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7" name="Line 97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8" name="Line 98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39" name="Line 99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0" name="Line 100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1" name="Line 101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2" name="Line 102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3" name="Line 103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4" name="Line 104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5" name="Line 105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6" name="Line 106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7" name="Line 107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48" name="Line 108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0" name="Line 110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1" name="Line 111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2" name="Line 112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3" name="Line 113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4" name="Line 114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5" name="Line 115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0756" name="Line 116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grpSp>
        <p:nvGrpSpPr>
          <p:cNvPr id="43" name="グループ化 42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0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rtl="0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defRPr/>
              </a:pPr>
              <a:endParaRPr kumimoji="1" lang="ja-JP" altLang="en-US" sz="1000" kern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endParaRPr lang="ja-JP" altLang="en-US"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44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5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lang="ja-JP" altLang="en-US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8" r:id="rId2"/>
  </p:sldLayoutIdLst>
  <p:hf hdr="0" ftr="0" dt="0"/>
  <p:txStyles>
    <p:titleStyle>
      <a:lvl1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  <a:cs typeface="+mj-cs"/>
        </a:defRPr>
      </a:lvl1pPr>
      <a:lvl2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2pPr>
      <a:lvl3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3pPr>
      <a:lvl4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4pPr>
      <a:lvl5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6700" indent="-266700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14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50" charset="-128"/>
          <a:cs typeface="+mn-cs"/>
        </a:defRPr>
      </a:lvl1pPr>
      <a:lvl2pPr marL="53975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1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marL="81280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sz="1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marL="1079500" indent="-26511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kumimoji="1" sz="1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marL="1968500" indent="-268288" algn="just" defTabSz="990600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24257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8829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33401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7973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 21">
            <a:extLst>
              <a:ext uri="{FF2B5EF4-FFF2-40B4-BE49-F238E27FC236}">
                <a16:creationId xmlns:a16="http://schemas.microsoft.com/office/drawing/2014/main" id="{12306E2B-769A-438D-BD32-581CA298B23D}"/>
              </a:ext>
            </a:extLst>
          </p:cNvPr>
          <p:cNvSpPr txBox="1">
            <a:spLocks/>
          </p:cNvSpPr>
          <p:nvPr/>
        </p:nvSpPr>
        <p:spPr bwMode="auto">
          <a:xfrm>
            <a:off x="381769" y="3789363"/>
            <a:ext cx="7529141" cy="517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5988" rIns="0" bIns="49511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81280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079500" indent="-26511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968500" indent="-268288" algn="l" defTabSz="9906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提出日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：令和８年○月○日</a:t>
            </a:r>
          </a:p>
          <a:p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応募者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：○○○株式会社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B20D0775-F497-4D1C-B934-6A28DAA87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9" y="4365104"/>
            <a:ext cx="9217024" cy="2052302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50000"/>
              </a:lnSpc>
              <a:spcBef>
                <a:spcPct val="0"/>
              </a:spcBef>
              <a:buClr>
                <a:srgbClr val="5A5A5A"/>
              </a:buClr>
              <a:buSzPct val="100000"/>
            </a:pPr>
            <a:r>
              <a:rPr kumimoji="1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ゴシック" pitchFamily="49" charset="-128"/>
              </a:rPr>
              <a:t>【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ゴシック" pitchFamily="49" charset="-128"/>
              </a:rPr>
              <a:t>作成時の留意事項</a:t>
            </a:r>
            <a:r>
              <a:rPr kumimoji="1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ゴシック" pitchFamily="49" charset="-128"/>
              </a:rPr>
              <a:t>】</a:t>
            </a:r>
            <a:endParaRPr kumimoji="1" lang="ja-JP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211138" indent="-211138" algn="l" eaLnBrk="0" hangingPunct="0">
              <a:lnSpc>
                <a:spcPct val="150000"/>
              </a:lnSpc>
              <a:spcBef>
                <a:spcPct val="0"/>
              </a:spcBef>
              <a:buClr>
                <a:srgbClr val="5A5A5A"/>
              </a:buClr>
              <a:buSzPct val="100000"/>
              <a:buFont typeface="Wingdings" panose="05000000000000000000" pitchFamily="2" charset="2"/>
              <a:buChar char="n"/>
            </a:pP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応募者が作成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をしてください。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411163" lvl="1" indent="-198173" algn="l" eaLnBrk="0" hangingPunct="0">
              <a:lnSpc>
                <a:spcPct val="170000"/>
              </a:lnSpc>
              <a:spcBef>
                <a:spcPct val="0"/>
              </a:spcBef>
              <a:buClr>
                <a:srgbClr val="969696"/>
              </a:buClr>
              <a:buSzPct val="70000"/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表紙に事業（案）のテーマ（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文字以内）及び事業（案）の概要（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200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文字以内）を記載してください。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411163" lvl="1" indent="-198173" algn="l" eaLnBrk="0" hangingPunct="0">
              <a:lnSpc>
                <a:spcPct val="170000"/>
              </a:lnSpc>
              <a:spcBef>
                <a:spcPct val="0"/>
              </a:spcBef>
              <a:buClr>
                <a:srgbClr val="969696"/>
              </a:buClr>
              <a:buSzPct val="70000"/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記載欄が設定されている場合は、記載欄内にテキストベースで簡潔に記載をしてください。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411163" lvl="1" indent="-198173" algn="l" eaLnBrk="0" hangingPunct="0">
              <a:lnSpc>
                <a:spcPct val="170000"/>
              </a:lnSpc>
              <a:spcBef>
                <a:spcPct val="0"/>
              </a:spcBef>
              <a:buClr>
                <a:srgbClr val="969696"/>
              </a:buClr>
              <a:buSzPct val="70000"/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記載欄が設定されていない場合は、必要に応じてグラフ、図、写真等を挿入して作成をしてください。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  <a:p>
            <a:pPr marL="211138" indent="-211138" algn="l" eaLnBrk="0" hangingPunct="0">
              <a:lnSpc>
                <a:spcPct val="150000"/>
              </a:lnSpc>
              <a:spcBef>
                <a:spcPct val="0"/>
              </a:spcBef>
              <a:buClr>
                <a:srgbClr val="5A5A5A"/>
              </a:buClr>
              <a:buSzPct val="100000"/>
              <a:buFont typeface="Wingdings" panose="05000000000000000000" pitchFamily="2" charset="2"/>
              <a:buChar char="n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必要に応じてスライドを追加いただいて問題ございませんが、全体を通じて、</a:t>
            </a:r>
            <a:r>
              <a:rPr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15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ページ以内で作成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をしてください（表紙を除く）。</a:t>
            </a:r>
          </a:p>
          <a:p>
            <a:pPr marL="211138" indent="-211138" algn="l" eaLnBrk="0" hangingPunct="0">
              <a:lnSpc>
                <a:spcPct val="150000"/>
              </a:lnSpc>
              <a:spcBef>
                <a:spcPct val="0"/>
              </a:spcBef>
              <a:buClr>
                <a:srgbClr val="5A5A5A"/>
              </a:buClr>
              <a:buSzPct val="100000"/>
              <a:buFont typeface="Wingdings" panose="05000000000000000000" pitchFamily="2" charset="2"/>
              <a:buChar char="n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書類審査を通過した場合、本審査（事業（案）に関するプレゼンテーション、審査委員によるヒアリング）では本資料をご活用いただきます。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E001D28-6DAD-4DBE-B6D5-008CD2149606}"/>
              </a:ext>
            </a:extLst>
          </p:cNvPr>
          <p:cNvSpPr txBox="1"/>
          <p:nvPr/>
        </p:nvSpPr>
        <p:spPr>
          <a:xfrm>
            <a:off x="8443913" y="549275"/>
            <a:ext cx="1117600" cy="491481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05CEF05F-B2AE-4A92-878B-F565BA6C53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44488" y="1105316"/>
            <a:ext cx="9217025" cy="1107996"/>
          </a:xfrm>
          <a:solidFill>
            <a:srgbClr val="C6D2DE"/>
          </a:solidFill>
          <a:ln>
            <a:solidFill>
              <a:srgbClr val="C6D2DE"/>
            </a:solidFill>
          </a:ln>
        </p:spPr>
        <p:txBody>
          <a:bodyPr/>
          <a:lstStyle/>
          <a:p>
            <a:pPr algn="ctr" eaLnBrk="1">
              <a:spcAft>
                <a:spcPts val="60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令和８年度都内産業の活性化に向けた中堅企業の成長促進支援事業</a:t>
            </a:r>
            <a:b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「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Next Edge Tokyo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」</a:t>
            </a:r>
            <a:b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事業（案）内容説明書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CA838DE-D356-4DF2-93E3-286E0C20724A}"/>
              </a:ext>
            </a:extLst>
          </p:cNvPr>
          <p:cNvSpPr txBox="1"/>
          <p:nvPr/>
        </p:nvSpPr>
        <p:spPr>
          <a:xfrm>
            <a:off x="344488" y="549275"/>
            <a:ext cx="1117600" cy="491481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表紙</a:t>
            </a:r>
          </a:p>
        </p:txBody>
      </p:sp>
      <p:sp>
        <p:nvSpPr>
          <p:cNvPr id="3" name="テキスト プレースホルダ 21">
            <a:extLst>
              <a:ext uri="{FF2B5EF4-FFF2-40B4-BE49-F238E27FC236}">
                <a16:creationId xmlns:a16="http://schemas.microsoft.com/office/drawing/2014/main" id="{C1304D3E-E8F8-14F6-6C90-8BEBA0EB9908}"/>
              </a:ext>
            </a:extLst>
          </p:cNvPr>
          <p:cNvSpPr txBox="1">
            <a:spLocks/>
          </p:cNvSpPr>
          <p:nvPr/>
        </p:nvSpPr>
        <p:spPr bwMode="auto">
          <a:xfrm>
            <a:off x="381769" y="2369921"/>
            <a:ext cx="9179744" cy="301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5988" rIns="0" bIns="49511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81280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079500" indent="-26511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968500" indent="-268288" algn="l" defTabSz="9906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事業（案）のテーマ（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文字以内）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プレースホルダ 21">
            <a:extLst>
              <a:ext uri="{FF2B5EF4-FFF2-40B4-BE49-F238E27FC236}">
                <a16:creationId xmlns:a16="http://schemas.microsoft.com/office/drawing/2014/main" id="{15B2C72D-2E94-1569-FD12-35A1900D1AE6}"/>
              </a:ext>
            </a:extLst>
          </p:cNvPr>
          <p:cNvSpPr txBox="1">
            <a:spLocks/>
          </p:cNvSpPr>
          <p:nvPr/>
        </p:nvSpPr>
        <p:spPr bwMode="auto">
          <a:xfrm>
            <a:off x="381769" y="2776296"/>
            <a:ext cx="9179744" cy="301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5988" rIns="0" bIns="49511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812800" indent="-27146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079500" indent="-26511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968500" indent="-268288" algn="l" defTabSz="9906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5A5A5A"/>
              </a:buClr>
              <a:buSzPct val="100000"/>
            </a:pP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事業（案）の概要（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文字以内）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3-1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：事業（案）の詳細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外部連携先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の要件及び課題と本事業で求める支援の内容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381C17-282A-4AF5-94DC-16FF3F0C2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74525"/>
            <a:ext cx="9064625" cy="78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外部連携先の要件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本事業（案）の推進に当たり、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外部連携を予定している場合、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企業名ないし属性と想定する連携方法、調整状況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（協力打診し内諾を得ている </a:t>
            </a: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協力打診し返答待ち </a:t>
            </a: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今後打診を予定している 等）をご記入下さい。</a:t>
            </a:r>
            <a:endParaRPr lang="en-US" altLang="ja-JP" sz="1100" u="sng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外部連携先の内、</a:t>
            </a: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を検討している先には、その旨を明記してください。</a:t>
            </a:r>
            <a:endParaRPr lang="ja-JP" altLang="en-US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9381C17-282A-4AF5-94DC-16FF3F0C2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4509000"/>
            <a:ext cx="9064625" cy="180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本事業（案）の推進に当たり、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外部連携を予定しない場合は空欄のままにして下さい。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7BBF1A7-E010-4400-98A7-0D4CC20F4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19186"/>
              </p:ext>
            </p:extLst>
          </p:nvPr>
        </p:nvGraphicFramePr>
        <p:xfrm>
          <a:off x="344489" y="2057235"/>
          <a:ext cx="9217024" cy="245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007">
                  <a:extLst>
                    <a:ext uri="{9D8B030D-6E8A-4147-A177-3AD203B41FA5}">
                      <a16:colId xmlns:a16="http://schemas.microsoft.com/office/drawing/2014/main" val="3901721502"/>
                    </a:ext>
                  </a:extLst>
                </a:gridCol>
                <a:gridCol w="1939721">
                  <a:extLst>
                    <a:ext uri="{9D8B030D-6E8A-4147-A177-3AD203B41FA5}">
                      <a16:colId xmlns:a16="http://schemas.microsoft.com/office/drawing/2014/main" val="3753194530"/>
                    </a:ext>
                  </a:extLst>
                </a:gridCol>
                <a:gridCol w="2594321">
                  <a:extLst>
                    <a:ext uri="{9D8B030D-6E8A-4147-A177-3AD203B41FA5}">
                      <a16:colId xmlns:a16="http://schemas.microsoft.com/office/drawing/2014/main" val="3984190698"/>
                    </a:ext>
                  </a:extLst>
                </a:gridCol>
                <a:gridCol w="4168975">
                  <a:extLst>
                    <a:ext uri="{9D8B030D-6E8A-4147-A177-3AD203B41FA5}">
                      <a16:colId xmlns:a16="http://schemas.microsoft.com/office/drawing/2014/main" val="4233160552"/>
                    </a:ext>
                  </a:extLst>
                </a:gridCol>
              </a:tblGrid>
              <a:tr h="168302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ja-JP" sz="1050" b="1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1050" b="1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3838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企業名ないし属性</a:t>
                      </a:r>
                    </a:p>
                  </a:txBody>
                  <a:tcPr anchor="ctr">
                    <a:lnL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想定する連携方法</a:t>
                      </a:r>
                    </a:p>
                  </a:txBody>
                  <a:tcPr anchor="ctr">
                    <a:lnL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50" b="1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調整状況</a:t>
                      </a:r>
                      <a:endParaRPr kumimoji="1" lang="ja-JP" altLang="en-US" sz="1050" b="1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643706"/>
                  </a:ext>
                </a:extLst>
              </a:tr>
              <a:tr h="440061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b="1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</a:p>
                  </a:txBody>
                  <a:tcPr anchor="ctr">
                    <a:lnL w="0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l"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071262"/>
                  </a:ext>
                </a:extLst>
              </a:tr>
              <a:tr h="440061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b="1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</a:p>
                  </a:txBody>
                  <a:tcPr anchor="ctr">
                    <a:lnL w="0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l"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398841"/>
                  </a:ext>
                </a:extLst>
              </a:tr>
              <a:tr h="440061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b="1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</a:p>
                  </a:txBody>
                  <a:tcPr anchor="ctr">
                    <a:lnL w="0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l"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674090"/>
                  </a:ext>
                </a:extLst>
              </a:tr>
              <a:tr h="440061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b="1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</a:t>
                      </a:r>
                    </a:p>
                  </a:txBody>
                  <a:tcPr anchor="ctr">
                    <a:lnL w="0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l"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226707"/>
                  </a:ext>
                </a:extLst>
              </a:tr>
              <a:tr h="440061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b="1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</a:t>
                      </a:r>
                    </a:p>
                  </a:txBody>
                  <a:tcPr anchor="ctr">
                    <a:lnL w="0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2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l"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88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5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880339"/>
                  </a:ext>
                </a:extLst>
              </a:tr>
            </a:tbl>
          </a:graphicData>
        </a:graphic>
      </p:graphicFrame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1BE3126E-14F4-6F20-3D21-F2C457A7F2DB}"/>
              </a:ext>
            </a:extLst>
          </p:cNvPr>
          <p:cNvSpPr/>
          <p:nvPr/>
        </p:nvSpPr>
        <p:spPr bwMode="auto">
          <a:xfrm>
            <a:off x="6681192" y="4261230"/>
            <a:ext cx="2304256" cy="358587"/>
          </a:xfrm>
          <a:prstGeom prst="wedgeRectCallout">
            <a:avLst>
              <a:gd name="adj1" fmla="val -39637"/>
              <a:gd name="adj2" fmla="val -97976"/>
            </a:avLst>
          </a:prstGeom>
          <a:solidFill>
            <a:srgbClr val="E60000"/>
          </a:solidFill>
          <a:ln w="12700" cap="flat" cmpd="sng" algn="ctr">
            <a:solidFill>
              <a:srgbClr val="E6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lang="ja-JP" altLang="en-US" sz="1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必要に応じて行を追加してください</a:t>
            </a:r>
            <a:endParaRPr kumimoji="1" lang="ja-JP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1B4CC56-EA3B-5732-06C7-6C194CE4C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715139"/>
            <a:ext cx="9216000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外部連携上の課題と解決策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本事業（案）について、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外部連携先の要件に関して、外部連携を進める際の課題（ボトルネック等）、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】1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に対して本事業での希望支援を記載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b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本事業（案）の推進に当たり、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外部連携を予定しない場合、または外部連携を進める際の課題がない場合、空欄のままにして下さい。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9E8695B-5327-3B7C-FA81-8D2AB94DA983}"/>
              </a:ext>
            </a:extLst>
          </p:cNvPr>
          <p:cNvSpPr/>
          <p:nvPr/>
        </p:nvSpPr>
        <p:spPr bwMode="auto">
          <a:xfrm>
            <a:off x="344488" y="5373216"/>
            <a:ext cx="9215999" cy="57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buFont typeface="Arial" panose="020B0604020202020204" pitchFamily="34" charset="0"/>
              <a:buChar char="•"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F359F8-9A51-1851-C4DE-9072D9E43100}"/>
              </a:ext>
            </a:extLst>
          </p:cNvPr>
          <p:cNvSpPr/>
          <p:nvPr/>
        </p:nvSpPr>
        <p:spPr bwMode="auto">
          <a:xfrm>
            <a:off x="344488" y="6021288"/>
            <a:ext cx="9215999" cy="57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chemeClr val="tx1"/>
              </a:buClr>
            </a:pP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chemeClr val="tx1"/>
              </a:buClr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chemeClr val="tx1"/>
              </a:buClr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1ED7AD7B-8E5A-DFBC-E759-0F06FF9AF70D}"/>
              </a:ext>
            </a:extLst>
          </p:cNvPr>
          <p:cNvSpPr/>
          <p:nvPr/>
        </p:nvSpPr>
        <p:spPr bwMode="auto">
          <a:xfrm>
            <a:off x="4304928" y="6238701"/>
            <a:ext cx="2880320" cy="358587"/>
          </a:xfrm>
          <a:prstGeom prst="wedgeRectCallout">
            <a:avLst>
              <a:gd name="adj1" fmla="val -41932"/>
              <a:gd name="adj2" fmla="val -74762"/>
            </a:avLst>
          </a:prstGeom>
          <a:solidFill>
            <a:srgbClr val="E60000"/>
          </a:solidFill>
          <a:ln w="12700" cap="flat" cmpd="sng" algn="ctr">
            <a:solidFill>
              <a:srgbClr val="E6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課題と解決策の番号を対応させてください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176011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3-2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：事業（案）の詳細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社内の実施体制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51C963-258F-4C80-B734-F3F74B226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97577"/>
            <a:ext cx="9217025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社内の実施体制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社内の実施体制（プロジェクト責任者の氏名・役職・経歴・役割等、プロジェクトメンバーの氏名・役職・経歴・役割等）、役割分担を記載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956D84F8-0571-7CD3-4974-AF5D5C865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211177"/>
              </p:ext>
            </p:extLst>
          </p:nvPr>
        </p:nvGraphicFramePr>
        <p:xfrm>
          <a:off x="344488" y="2114232"/>
          <a:ext cx="9217025" cy="3409470"/>
        </p:xfrm>
        <a:graphic>
          <a:graphicData uri="http://schemas.openxmlformats.org/drawingml/2006/table">
            <a:tbl>
              <a:tblPr/>
              <a:tblGrid>
                <a:gridCol w="2040913">
                  <a:extLst>
                    <a:ext uri="{9D8B030D-6E8A-4147-A177-3AD203B41FA5}">
                      <a16:colId xmlns:a16="http://schemas.microsoft.com/office/drawing/2014/main" val="211447197"/>
                    </a:ext>
                  </a:extLst>
                </a:gridCol>
                <a:gridCol w="2040913">
                  <a:extLst>
                    <a:ext uri="{9D8B030D-6E8A-4147-A177-3AD203B41FA5}">
                      <a16:colId xmlns:a16="http://schemas.microsoft.com/office/drawing/2014/main" val="1817734678"/>
                    </a:ext>
                  </a:extLst>
                </a:gridCol>
                <a:gridCol w="3094286">
                  <a:extLst>
                    <a:ext uri="{9D8B030D-6E8A-4147-A177-3AD203B41FA5}">
                      <a16:colId xmlns:a16="http://schemas.microsoft.com/office/drawing/2014/main" val="1605639857"/>
                    </a:ext>
                  </a:extLst>
                </a:gridCol>
                <a:gridCol w="2040913">
                  <a:extLst>
                    <a:ext uri="{9D8B030D-6E8A-4147-A177-3AD203B41FA5}">
                      <a16:colId xmlns:a16="http://schemas.microsoft.com/office/drawing/2014/main" val="2754056311"/>
                    </a:ext>
                  </a:extLst>
                </a:gridCol>
              </a:tblGrid>
              <a:tr h="35766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経歴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31940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679159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927848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593845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671941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547219"/>
                  </a:ext>
                </a:extLst>
              </a:tr>
              <a:tr h="50863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158577"/>
                  </a:ext>
                </a:extLst>
              </a:tr>
            </a:tbl>
          </a:graphicData>
        </a:graphic>
      </p:graphicFrame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D0A6951C-0E38-25CE-332C-EBE982AF0B57}"/>
              </a:ext>
            </a:extLst>
          </p:cNvPr>
          <p:cNvSpPr/>
          <p:nvPr/>
        </p:nvSpPr>
        <p:spPr bwMode="auto">
          <a:xfrm>
            <a:off x="4857045" y="5660423"/>
            <a:ext cx="2304256" cy="358587"/>
          </a:xfrm>
          <a:prstGeom prst="wedgeRectCallout">
            <a:avLst>
              <a:gd name="adj1" fmla="val -39637"/>
              <a:gd name="adj2" fmla="val -97976"/>
            </a:avLst>
          </a:prstGeom>
          <a:solidFill>
            <a:srgbClr val="E60000"/>
          </a:solidFill>
          <a:ln w="12700" cap="flat" cmpd="sng" algn="ctr">
            <a:solidFill>
              <a:srgbClr val="E6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lang="ja-JP" altLang="en-US" sz="1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必要に応じて行を追加してください</a:t>
            </a:r>
            <a:endParaRPr kumimoji="1" lang="ja-JP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7314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3-3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：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事業（案）の詳細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実施スケジュール（マイルストーン）と遅延リスク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F7C33F5E-BE39-4C49-A609-755FFA87B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24744"/>
            <a:ext cx="9217025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実施スケジュール（マイルストーン）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実施スケジュール（マイルストーン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）を記載してください。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E1933698-A8EA-2661-7C75-13482CDD3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81614"/>
              </p:ext>
            </p:extLst>
          </p:nvPr>
        </p:nvGraphicFramePr>
        <p:xfrm>
          <a:off x="344489" y="1770430"/>
          <a:ext cx="9217024" cy="1586562"/>
        </p:xfrm>
        <a:graphic>
          <a:graphicData uri="http://schemas.openxmlformats.org/drawingml/2006/table">
            <a:tbl>
              <a:tblPr/>
              <a:tblGrid>
                <a:gridCol w="2376114">
                  <a:extLst>
                    <a:ext uri="{9D8B030D-6E8A-4147-A177-3AD203B41FA5}">
                      <a16:colId xmlns:a16="http://schemas.microsoft.com/office/drawing/2014/main" val="3859311601"/>
                    </a:ext>
                  </a:extLst>
                </a:gridCol>
                <a:gridCol w="6840910">
                  <a:extLst>
                    <a:ext uri="{9D8B030D-6E8A-4147-A177-3AD203B41FA5}">
                      <a16:colId xmlns:a16="http://schemas.microsoft.com/office/drawing/2014/main" val="2178838574"/>
                    </a:ext>
                  </a:extLst>
                </a:gridCol>
              </a:tblGrid>
              <a:tr h="26442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完了期限（目安）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マイルストーン（中間目標）の内容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579804"/>
                  </a:ext>
                </a:extLst>
              </a:tr>
              <a:tr h="264427"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725969"/>
                  </a:ext>
                </a:extLst>
              </a:tr>
              <a:tr h="264427"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777177"/>
                  </a:ext>
                </a:extLst>
              </a:tr>
              <a:tr h="264427"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67004"/>
                  </a:ext>
                </a:extLst>
              </a:tr>
              <a:tr h="264427"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7382940"/>
                  </a:ext>
                </a:extLst>
              </a:tr>
              <a:tr h="26442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947104"/>
                  </a:ext>
                </a:extLst>
              </a:tr>
            </a:tbl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6B8FB96-C5FB-6987-1F48-FA4B2F770CA7}"/>
              </a:ext>
            </a:extLst>
          </p:cNvPr>
          <p:cNvSpPr/>
          <p:nvPr/>
        </p:nvSpPr>
        <p:spPr bwMode="auto">
          <a:xfrm>
            <a:off x="344488" y="4797151"/>
            <a:ext cx="9215999" cy="144331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8F79941-A289-F63E-C87A-27294F048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365104"/>
            <a:ext cx="9217025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実施スケジュールの遅延リスク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スケジュールが遅延するリスクがあれば、その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内容・理由と対応策を記載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88F0D595-56A7-19FE-4E32-F9439C51A27A}"/>
              </a:ext>
            </a:extLst>
          </p:cNvPr>
          <p:cNvSpPr/>
          <p:nvPr/>
        </p:nvSpPr>
        <p:spPr bwMode="auto">
          <a:xfrm>
            <a:off x="6969224" y="3415058"/>
            <a:ext cx="2304256" cy="358587"/>
          </a:xfrm>
          <a:prstGeom prst="wedgeRectCallout">
            <a:avLst>
              <a:gd name="adj1" fmla="val -39637"/>
              <a:gd name="adj2" fmla="val -97976"/>
            </a:avLst>
          </a:prstGeom>
          <a:solidFill>
            <a:srgbClr val="E60000"/>
          </a:solidFill>
          <a:ln w="12700" cap="flat" cmpd="sng" algn="ctr">
            <a:solidFill>
              <a:srgbClr val="E6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ctr" rtl="0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000" kern="1200">
                <a:solidFill>
                  <a:srgbClr val="000000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lang="ja-JP" altLang="en-US" sz="1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必要に応じて行を追加してください</a:t>
            </a:r>
            <a:endParaRPr kumimoji="1" lang="ja-JP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9792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3-4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事業（案）の詳細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経営指標の推移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D5CF029-D33E-4B56-9A8E-C773FD4D1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92519"/>
            <a:ext cx="9217023" cy="688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ct val="30000"/>
              </a:spcBef>
              <a:buClr>
                <a:srgbClr val="5A5A5A"/>
              </a:buClr>
              <a:buSzPct val="100000"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経営指標の推移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l">
              <a:spcBef>
                <a:spcPct val="30000"/>
              </a:spcBef>
              <a:buClr>
                <a:srgbClr val="5A5A5A"/>
              </a:buClr>
              <a:buSzPct val="100000"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本事業（案）を通じた貴社の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経営指標の推移を記載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ct val="30000"/>
              </a:spcBef>
              <a:buClr>
                <a:srgbClr val="5A5A5A"/>
              </a:buClr>
              <a:buSzPct val="100000"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事業（案）に関しては、売上高・売上総利益（売上総利益率）・営業利益（営業利益率）を記載してください。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E3EE4AAA-D12D-A1FD-844E-F3362EA64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428199"/>
              </p:ext>
            </p:extLst>
          </p:nvPr>
        </p:nvGraphicFramePr>
        <p:xfrm>
          <a:off x="982592" y="2564904"/>
          <a:ext cx="7940817" cy="2376584"/>
        </p:xfrm>
        <a:graphic>
          <a:graphicData uri="http://schemas.openxmlformats.org/drawingml/2006/table">
            <a:tbl>
              <a:tblPr/>
              <a:tblGrid>
                <a:gridCol w="3263091">
                  <a:extLst>
                    <a:ext uri="{9D8B030D-6E8A-4147-A177-3AD203B41FA5}">
                      <a16:colId xmlns:a16="http://schemas.microsoft.com/office/drawing/2014/main" val="3665933233"/>
                    </a:ext>
                  </a:extLst>
                </a:gridCol>
                <a:gridCol w="2338863">
                  <a:extLst>
                    <a:ext uri="{9D8B030D-6E8A-4147-A177-3AD203B41FA5}">
                      <a16:colId xmlns:a16="http://schemas.microsoft.com/office/drawing/2014/main" val="1664633473"/>
                    </a:ext>
                  </a:extLst>
                </a:gridCol>
                <a:gridCol w="2338863">
                  <a:extLst>
                    <a:ext uri="{9D8B030D-6E8A-4147-A177-3AD203B41FA5}">
                      <a16:colId xmlns:a16="http://schemas.microsoft.com/office/drawing/2014/main" val="3209475040"/>
                    </a:ext>
                  </a:extLst>
                </a:gridCol>
              </a:tblGrid>
              <a:tr h="3395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直近期末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直近期末の</a:t>
                      </a:r>
                      <a:r>
                        <a:rPr lang="en-US" altLang="ja-JP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年後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5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772611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①売上高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CC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  <a:r>
                        <a:rPr lang="ja-JP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090463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事業（案）の売上高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5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520527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②売上総利益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CC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921993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事業（案）の売上総利益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5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32277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③営業利益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CC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248199"/>
                  </a:ext>
                </a:extLst>
              </a:tr>
              <a:tr h="3395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事業（案）の営業利益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5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11317" marR="11317" marT="113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84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68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601CD-6D4A-9079-C751-D7FA3B1F6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C378347-1548-9DBF-AEA2-8EEEBA1D9509}"/>
              </a:ext>
            </a:extLst>
          </p:cNvPr>
          <p:cNvSpPr/>
          <p:nvPr/>
        </p:nvSpPr>
        <p:spPr bwMode="auto">
          <a:xfrm>
            <a:off x="345513" y="1629000"/>
            <a:ext cx="9216000" cy="504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A457BF78-0B95-33BE-BDF1-D3DA899D8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：戦略方針の概要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全社戦略・事業戦略の概要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2E02538-DDCB-3EF3-6846-827113E9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13" y="1188367"/>
            <a:ext cx="9216000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全社戦略の概要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貴社の全社戦略について、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定性面での目指す姿（ミッション、ビジョン）、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定量面での目標を、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簡潔に記載してください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81">
            <a:extLst>
              <a:ext uri="{FF2B5EF4-FFF2-40B4-BE49-F238E27FC236}">
                <a16:creationId xmlns:a16="http://schemas.microsoft.com/office/drawing/2014/main" id="{50AED1C3-EFDE-3B42-B453-6A2C7B365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430064"/>
              </p:ext>
            </p:extLst>
          </p:nvPr>
        </p:nvGraphicFramePr>
        <p:xfrm>
          <a:off x="345513" y="3547031"/>
          <a:ext cx="9216000" cy="23088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96687">
                  <a:extLst>
                    <a:ext uri="{9D8B030D-6E8A-4147-A177-3AD203B41FA5}">
                      <a16:colId xmlns:a16="http://schemas.microsoft.com/office/drawing/2014/main" val="4010310140"/>
                    </a:ext>
                  </a:extLst>
                </a:gridCol>
                <a:gridCol w="3196652">
                  <a:extLst>
                    <a:ext uri="{9D8B030D-6E8A-4147-A177-3AD203B41FA5}">
                      <a16:colId xmlns:a16="http://schemas.microsoft.com/office/drawing/2014/main" val="2862914630"/>
                    </a:ext>
                  </a:extLst>
                </a:gridCol>
                <a:gridCol w="4422661">
                  <a:extLst>
                    <a:ext uri="{9D8B030D-6E8A-4147-A177-3AD203B41FA5}">
                      <a16:colId xmlns:a16="http://schemas.microsoft.com/office/drawing/2014/main" val="1836368729"/>
                    </a:ext>
                  </a:extLst>
                </a:gridCol>
              </a:tblGrid>
              <a:tr h="395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</a:t>
                      </a:r>
                    </a:p>
                  </a:txBody>
                  <a:tcPr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（直近の売上・セグメント利益の実績等）</a:t>
                      </a:r>
                    </a:p>
                  </a:txBody>
                  <a:tcPr>
                    <a:solidFill>
                      <a:srgbClr val="1753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今後３～５年の事業戦略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（計画終了年度の売上・セグメント利益の目標等）</a:t>
                      </a:r>
                    </a:p>
                  </a:txBody>
                  <a:tcPr>
                    <a:solidFill>
                      <a:srgbClr val="1753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3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主要事業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EYInterstate" panose="02000503020000020004" pitchFamily="2" charset="0"/>
                        <a:buChar char="•"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EYInterstate" panose="02000503020000020004" pitchFamily="2" charset="0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億円、利益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pPr marL="0" indent="0">
                        <a:buFont typeface="EYInterstate" panose="02000503020000020004" pitchFamily="2" charset="0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億円（＋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％）、利益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　（＋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641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1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本事業（案）に関連</a:t>
                      </a:r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EYInterstate" panose="02000503020000020004" pitchFamily="2" charset="0"/>
                        <a:buChar char="•"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EYInterstate" panose="02000503020000020004" pitchFamily="2" charset="0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億円、利益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</a:p>
                  </a:txBody>
                  <a:tcPr anchor="ctr"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</a:t>
                      </a:r>
                    </a:p>
                    <a:p>
                      <a:pPr marL="0" indent="0">
                        <a:buFont typeface="EYInterstate" panose="02000503020000020004" pitchFamily="2" charset="0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億円（＋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％）、利益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　（＋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億円））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EYInterstate" panose="02000503020000020004" pitchFamily="2" charset="0"/>
                        <a:buNone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うち、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M&amp;A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による増収分、売上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億円、利益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264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30494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会社全体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上記合計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億円、利益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年度の売上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億円（＋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億円）、利益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　（＋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607077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3D81A3-C82C-5D33-892A-EDF102E81ACA}"/>
              </a:ext>
            </a:extLst>
          </p:cNvPr>
          <p:cNvSpPr/>
          <p:nvPr/>
        </p:nvSpPr>
        <p:spPr bwMode="auto">
          <a:xfrm>
            <a:off x="344488" y="2205186"/>
            <a:ext cx="9216000" cy="504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  <a:buSzPct val="100000"/>
            </a:pP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  <a:buSzPct val="100000"/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19AC532-AF2C-3BE8-D094-D40931210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13" y="2925000"/>
            <a:ext cx="9216000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事業戦略の概要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現在の各事業の概要に加え、今後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年程度の事業戦略を、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簡潔に記載してください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b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各事業において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による売上・利益の増収を見込んでいる場合には、当該増収分を明記してください。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5720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32DF7-6EF5-BD08-F8AF-D514D4C85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760082DE-D175-C82C-361A-BF4B8F7603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1-2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：戦略方針の概要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_M&amp;A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の活用方針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B968824-DE4B-2F59-AB7E-E84A5DFAA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88367"/>
            <a:ext cx="9217025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全社戦略・事業戦略上の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の位置づけ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貴社の全社戦略及び事業戦略に関して、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を活用する想定があれば、それぞれの戦略における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の位置づけを簡潔に記載してください</a:t>
            </a:r>
            <a:b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の活用を想定していない場合は空欄のままで問題ございません。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E860C50-6974-358C-CF8F-D83A3F9E9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3429000"/>
            <a:ext cx="9217025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事業（案）上の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の位置づけ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貴社の本事業（案）に関して、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を活用する想定があれば、事業（案）上の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の位置づけを簡潔に記載してください</a:t>
            </a:r>
            <a:b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M&amp;A</a:t>
            </a: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の活用を想定していない場合は空欄のままで問題ございません。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269C38-0C21-394F-6E60-42EA15248471}"/>
              </a:ext>
            </a:extLst>
          </p:cNvPr>
          <p:cNvSpPr/>
          <p:nvPr/>
        </p:nvSpPr>
        <p:spPr bwMode="auto">
          <a:xfrm>
            <a:off x="344488" y="1823227"/>
            <a:ext cx="9216000" cy="144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406D6E-32DE-B2CF-4086-640E47B5CFD6}"/>
              </a:ext>
            </a:extLst>
          </p:cNvPr>
          <p:cNvSpPr/>
          <p:nvPr/>
        </p:nvSpPr>
        <p:spPr bwMode="auto">
          <a:xfrm>
            <a:off x="344488" y="4077000"/>
            <a:ext cx="9216000" cy="144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943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A3D5E-B347-F9F0-343F-69C4E4233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923C40D4-F31C-2B57-E8E4-86BBA8238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1-3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：戦略方針の概要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本事業（案）に関連する事業戦略の策定背景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7E94BF0-C378-1F7E-16FE-32A675BC0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52" y="1197577"/>
            <a:ext cx="9216861" cy="992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本事業（案）に関連する事業戦略の策定背景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貴社の本事業（案）に関連する事業戦略の策定背景について、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貴社の強み（アセット）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機会（社会背景）を記載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また、本事業（案）に関連する事業戦略を実行する上での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成長課題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（トップライン維持・伸長／ボトムライン改善／経営基盤強化）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成長課題の例）①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トップライン維持・伸長の成長課題（市場の成熟化・縮小、新規開拓の遅れなど）②ボトムライン改善の成長課題（人材コストや原材料価格の高騰など）③経営基盤強化の成長課題（人材不足など）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323CE9-0BC7-4616-25CE-65FAD93FB924}"/>
              </a:ext>
            </a:extLst>
          </p:cNvPr>
          <p:cNvSpPr/>
          <p:nvPr/>
        </p:nvSpPr>
        <p:spPr bwMode="auto">
          <a:xfrm>
            <a:off x="344652" y="2319411"/>
            <a:ext cx="2952000" cy="432000"/>
          </a:xfrm>
          <a:prstGeom prst="rect">
            <a:avLst/>
          </a:prstGeom>
          <a:solidFill>
            <a:srgbClr val="175380"/>
          </a:solidFill>
          <a:ln w="12700" cap="flat" cmpd="sng" algn="ctr">
            <a:solidFill>
              <a:srgbClr val="1753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kumimoji="1" lang="ja-JP" altLang="en-US" sz="105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強み（アセット）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CFF9930-530B-9DB3-DCB7-56F15F60AF02}"/>
              </a:ext>
            </a:extLst>
          </p:cNvPr>
          <p:cNvSpPr/>
          <p:nvPr/>
        </p:nvSpPr>
        <p:spPr bwMode="auto">
          <a:xfrm>
            <a:off x="344652" y="2828863"/>
            <a:ext cx="2952000" cy="3552080"/>
          </a:xfrm>
          <a:prstGeom prst="rect">
            <a:avLst/>
          </a:prstGeom>
          <a:noFill/>
          <a:ln w="12700" cap="flat" cmpd="sng" algn="ctr">
            <a:solidFill>
              <a:srgbClr val="1753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buClr>
                <a:srgbClr val="5A5A5A"/>
              </a:buClr>
              <a:buSzPct val="100000"/>
            </a:pPr>
            <a:endParaRPr kumimoji="1" lang="ja-JP" altLang="en-US" sz="105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478961-E6B2-DCB3-F48D-62E1DE8B5A28}"/>
              </a:ext>
            </a:extLst>
          </p:cNvPr>
          <p:cNvSpPr/>
          <p:nvPr/>
        </p:nvSpPr>
        <p:spPr bwMode="auto">
          <a:xfrm>
            <a:off x="3477000" y="2319411"/>
            <a:ext cx="2952000" cy="432000"/>
          </a:xfrm>
          <a:prstGeom prst="rect">
            <a:avLst/>
          </a:prstGeom>
          <a:solidFill>
            <a:srgbClr val="337EBC"/>
          </a:solidFill>
          <a:ln w="12700" cap="flat" cmpd="sng" algn="ctr">
            <a:solidFill>
              <a:srgbClr val="337EB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kumimoji="1" lang="ja-JP" altLang="en-US" sz="105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機会</a:t>
            </a:r>
            <a:endParaRPr kumimoji="1" lang="en-US" altLang="ja-JP" sz="105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104180C-D9DD-480C-5C0F-EEC672735285}"/>
              </a:ext>
            </a:extLst>
          </p:cNvPr>
          <p:cNvSpPr/>
          <p:nvPr/>
        </p:nvSpPr>
        <p:spPr bwMode="auto">
          <a:xfrm>
            <a:off x="3477000" y="2828925"/>
            <a:ext cx="2952000" cy="3551617"/>
          </a:xfrm>
          <a:prstGeom prst="rect">
            <a:avLst/>
          </a:prstGeom>
          <a:noFill/>
          <a:ln w="12700" cap="flat" cmpd="sng" algn="ctr">
            <a:solidFill>
              <a:srgbClr val="337EB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buClr>
                <a:srgbClr val="5A5A5A"/>
              </a:buClr>
              <a:buSzPct val="100000"/>
            </a:pPr>
            <a:endParaRPr kumimoji="1" lang="en-US" altLang="ja-JP" sz="105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223D736-091C-6492-FDF2-A2A3B87EF115}"/>
              </a:ext>
            </a:extLst>
          </p:cNvPr>
          <p:cNvSpPr/>
          <p:nvPr/>
        </p:nvSpPr>
        <p:spPr bwMode="auto">
          <a:xfrm>
            <a:off x="6609348" y="2319411"/>
            <a:ext cx="2952000" cy="432000"/>
          </a:xfrm>
          <a:prstGeom prst="rect">
            <a:avLst/>
          </a:prstGeom>
          <a:solidFill>
            <a:srgbClr val="AACCE8"/>
          </a:solidFill>
          <a:ln w="12700" cap="flat" cmpd="sng" algn="ctr">
            <a:solidFill>
              <a:srgbClr val="AACCE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成長</a:t>
            </a:r>
            <a:r>
              <a:rPr kumimoji="1" lang="ja-JP" altLang="en-US" sz="1050" b="1" i="0" u="none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課題</a:t>
            </a:r>
            <a:endParaRPr kumimoji="1" lang="en-US" altLang="ja-JP" sz="1050" b="1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0D59C91-22C2-14EB-31BB-6C9DEA0EB102}"/>
              </a:ext>
            </a:extLst>
          </p:cNvPr>
          <p:cNvSpPr/>
          <p:nvPr/>
        </p:nvSpPr>
        <p:spPr bwMode="auto">
          <a:xfrm>
            <a:off x="6609348" y="2828925"/>
            <a:ext cx="2952000" cy="3551617"/>
          </a:xfrm>
          <a:prstGeom prst="rect">
            <a:avLst/>
          </a:prstGeom>
          <a:noFill/>
          <a:ln w="12700" cap="flat" cmpd="sng" algn="ctr">
            <a:solidFill>
              <a:srgbClr val="AACCE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buClr>
                <a:srgbClr val="5A5A5A"/>
              </a:buClr>
              <a:buSzPct val="100000"/>
            </a:pPr>
            <a:endParaRPr kumimoji="1" lang="en-US" altLang="ja-JP" sz="1050" i="0" u="none" strike="noStrike" cap="none" normalizeH="0" baseline="0" dirty="0">
              <a:ln>
                <a:noFill/>
              </a:ln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34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D2C99-0187-F8BD-0176-DF1AB03AE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316F9EC4-715D-4341-6B72-E7A8FAA53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1-4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：戦略方針の概要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本事業（案）に関連する制約条件・重視ポイント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61EBA4D-885B-19C0-4409-7BB26D70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88367"/>
            <a:ext cx="9217025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制約条件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貴社が</a:t>
            </a:r>
            <a:r>
              <a:rPr lang="zh-TW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に取り組む際に、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定性的あるいは定量的な制約条件があればその内容を記載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制約条件がない場合は空欄のままで問題ございません。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77A7B1-BE6C-AB36-3038-1ADB8EED0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100" y="3828590"/>
            <a:ext cx="9217145" cy="78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重視ポイント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貴社が</a:t>
            </a:r>
            <a:r>
              <a:rPr lang="zh-TW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への取り組み検討する際に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重視するポイントを記載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例）①売上高、②収益性、③市場シェア、④既存事業とのシナジー、⑤社会課題の解決など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重視するポイントがない場合は空欄のままで問題ございません。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FEE3CF3-1D93-B351-A832-905CB9A4E2E0}"/>
              </a:ext>
            </a:extLst>
          </p:cNvPr>
          <p:cNvSpPr/>
          <p:nvPr/>
        </p:nvSpPr>
        <p:spPr bwMode="auto">
          <a:xfrm>
            <a:off x="344488" y="4797320"/>
            <a:ext cx="9217025" cy="1512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5EAA08D-90DC-8447-327A-641B317482FC}"/>
              </a:ext>
            </a:extLst>
          </p:cNvPr>
          <p:cNvSpPr/>
          <p:nvPr/>
        </p:nvSpPr>
        <p:spPr bwMode="auto">
          <a:xfrm>
            <a:off x="5025127" y="1878678"/>
            <a:ext cx="4536506" cy="288000"/>
          </a:xfrm>
          <a:prstGeom prst="rect">
            <a:avLst/>
          </a:prstGeom>
          <a:solidFill>
            <a:srgbClr val="337EBC"/>
          </a:solidFill>
          <a:ln w="12700" cap="flat" cmpd="sng" algn="ctr">
            <a:solidFill>
              <a:srgbClr val="337EB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r>
              <a:rPr lang="ja-JP" altLang="en-US" sz="105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定性的な制約条件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3C4A483-8A5B-00CB-CDCF-978B0F7306A3}"/>
              </a:ext>
            </a:extLst>
          </p:cNvPr>
          <p:cNvSpPr/>
          <p:nvPr/>
        </p:nvSpPr>
        <p:spPr bwMode="auto">
          <a:xfrm>
            <a:off x="5025007" y="2270354"/>
            <a:ext cx="4536506" cy="1446678"/>
          </a:xfrm>
          <a:prstGeom prst="rect">
            <a:avLst/>
          </a:prstGeom>
          <a:noFill/>
          <a:ln w="12700" cap="flat" cmpd="sng" algn="ctr">
            <a:solidFill>
              <a:srgbClr val="337EB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/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3CE8C4-AB9D-8E88-B506-6D16B57515E9}"/>
              </a:ext>
            </a:extLst>
          </p:cNvPr>
          <p:cNvSpPr/>
          <p:nvPr/>
        </p:nvSpPr>
        <p:spPr bwMode="auto">
          <a:xfrm>
            <a:off x="344608" y="1878678"/>
            <a:ext cx="4536384" cy="288000"/>
          </a:xfrm>
          <a:prstGeom prst="rect">
            <a:avLst/>
          </a:prstGeom>
          <a:solidFill>
            <a:srgbClr val="175380"/>
          </a:solidFill>
          <a:ln w="12700" cap="flat" cmpd="sng" algn="ctr">
            <a:solidFill>
              <a:srgbClr val="1753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Tx/>
              <a:buFont typeface="Wingdings" pitchFamily="2" charset="2"/>
              <a:buNone/>
              <a:tabLst/>
            </a:pPr>
            <a:r>
              <a:rPr lang="ja-JP" altLang="en-US" sz="105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定量的な制約条件</a:t>
            </a:r>
            <a:endParaRPr kumimoji="1" lang="ja-JP" altLang="en-US" sz="105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94B1CE-6236-D17F-B8C0-8951983DC1F8}"/>
              </a:ext>
            </a:extLst>
          </p:cNvPr>
          <p:cNvSpPr/>
          <p:nvPr/>
        </p:nvSpPr>
        <p:spPr bwMode="auto">
          <a:xfrm>
            <a:off x="344488" y="2270354"/>
            <a:ext cx="4536384" cy="1446678"/>
          </a:xfrm>
          <a:prstGeom prst="rect">
            <a:avLst/>
          </a:prstGeom>
          <a:noFill/>
          <a:ln w="12700" cap="flat" cmpd="sng" algn="ctr">
            <a:solidFill>
              <a:srgbClr val="1753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/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04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69BE0-156B-5866-38C4-974C33562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F1D0E32-6E1A-3948-ED87-35743E349EB7}"/>
              </a:ext>
            </a:extLst>
          </p:cNvPr>
          <p:cNvSpPr/>
          <p:nvPr/>
        </p:nvSpPr>
        <p:spPr bwMode="auto">
          <a:xfrm>
            <a:off x="346538" y="2101262"/>
            <a:ext cx="9215999" cy="79184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tabLst/>
            </a:pP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2ED0A6E-F94B-C672-7BBD-5FEA30DD5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662087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2-1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：事業（案）の概要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ターゲット・提供価値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5D35231-30CD-2D62-B30C-A916464F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574" y="1188367"/>
            <a:ext cx="9188915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ターゲット・提供価値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本事業（案）について、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貴社が想定するターゲット（社内向け／社外向け）、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ターゲットが抱える課題またはニーズ、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２に対して貴社はどのような解決策を想定しているか、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【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３の解決策がどのような価値を創出するのか、を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簡潔に記載してください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100" kern="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69EFAE4-BB26-4F70-8282-FAA57EE1E842}"/>
              </a:ext>
            </a:extLst>
          </p:cNvPr>
          <p:cNvSpPr/>
          <p:nvPr/>
        </p:nvSpPr>
        <p:spPr bwMode="auto">
          <a:xfrm>
            <a:off x="345514" y="2965119"/>
            <a:ext cx="9215999" cy="10078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tabLst/>
            </a:pP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0000"/>
              </a:buClr>
              <a:buSzTx/>
              <a:tabLst/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3E1C86-189F-1570-5301-EE6B59EC524B}"/>
              </a:ext>
            </a:extLst>
          </p:cNvPr>
          <p:cNvSpPr/>
          <p:nvPr/>
        </p:nvSpPr>
        <p:spPr bwMode="auto">
          <a:xfrm>
            <a:off x="344490" y="4045239"/>
            <a:ext cx="9215999" cy="10078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l"/>
              <a:tabLst/>
            </a:pP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l"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l"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A3B893-FBFE-0447-2EEB-A10158ED1BC2}"/>
              </a:ext>
            </a:extLst>
          </p:cNvPr>
          <p:cNvSpPr/>
          <p:nvPr/>
        </p:nvSpPr>
        <p:spPr bwMode="auto">
          <a:xfrm>
            <a:off x="345514" y="5125598"/>
            <a:ext cx="9215999" cy="10078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72000" rIns="18000" bIns="18000" numCol="1" rtlCol="0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en-US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について記載してください</a:t>
            </a: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l"/>
              <a:tabLst/>
            </a:pPr>
            <a:endParaRPr kumimoji="1" lang="en-US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1482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3700" y="652109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2-2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：事業（案）の概要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ビジネスモデル／ビジネススキーム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E90C01E-72C0-4678-915A-BAA9B4CE9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197577"/>
            <a:ext cx="9194898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ビジネスモデル／ビジネススキーム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本事業（案）の内容について、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ビジネスモデルやビジネススキームを記載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※M&amp;A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等の社外のリソース活用を検討している場合には、その旨がわかるように記載してください。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99F64A6-0298-8F81-603F-41DEF1149799}"/>
              </a:ext>
            </a:extLst>
          </p:cNvPr>
          <p:cNvSpPr/>
          <p:nvPr/>
        </p:nvSpPr>
        <p:spPr bwMode="auto">
          <a:xfrm>
            <a:off x="344488" y="1812452"/>
            <a:ext cx="4509247" cy="2844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r>
              <a:rPr lang="ja-JP" altLang="en-US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特に、どのような仕組みでお金、モノ・サービス、情報が流れているか記載ください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5D1484D-05E2-A1C5-948D-F409FBB872AA}"/>
              </a:ext>
            </a:extLst>
          </p:cNvPr>
          <p:cNvSpPr/>
          <p:nvPr/>
        </p:nvSpPr>
        <p:spPr bwMode="auto">
          <a:xfrm>
            <a:off x="6771440" y="1807485"/>
            <a:ext cx="2772708" cy="2844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r>
              <a:rPr lang="ja-JP" altLang="en-US" u="sng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グラフ、図、写真等を添付いただいても構いません</a:t>
            </a:r>
          </a:p>
        </p:txBody>
      </p:sp>
    </p:spTree>
    <p:extLst>
      <p:ext uri="{BB962C8B-B14F-4D97-AF65-F5344CB8AC3E}">
        <p14:creationId xmlns:p14="http://schemas.microsoft.com/office/powerpoint/2010/main" val="45777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5AC4E-6D4B-7F89-3A72-6562E5859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844B6915-A1C8-4DC4-546F-0B09662F1F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652109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2-3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：事業（案）の概要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市場／競合の認識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9A9B1DEE-46EB-D58D-3B72-6A9164F15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73289"/>
            <a:ext cx="9217025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市場規模・成長性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本事業（案）の取り組みによって創出が期待される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ターゲット市場の市場規模・成長性を記載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1D79C3-3412-03D8-EEE6-1CCC7A4F059F}"/>
              </a:ext>
            </a:extLst>
          </p:cNvPr>
          <p:cNvSpPr/>
          <p:nvPr/>
        </p:nvSpPr>
        <p:spPr bwMode="auto">
          <a:xfrm>
            <a:off x="346538" y="1587331"/>
            <a:ext cx="9215999" cy="130910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459F70F-18E9-1D79-80E7-453FD4D44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2926973"/>
            <a:ext cx="9216000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Font typeface="Wingdings" pitchFamily="2" charset="2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独自性・優位性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自社の持つ強みやアセットを踏まえ、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独自性・優位性を記載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AF63C82-DF83-F354-6688-C83AAC47B506}"/>
              </a:ext>
            </a:extLst>
          </p:cNvPr>
          <p:cNvSpPr/>
          <p:nvPr/>
        </p:nvSpPr>
        <p:spPr bwMode="auto">
          <a:xfrm>
            <a:off x="344488" y="3341015"/>
            <a:ext cx="9215999" cy="130910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133EB96-DD4D-5185-E75F-0BE417967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4680657"/>
            <a:ext cx="9216000" cy="38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競合企業の強度・密度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競合企業の強度（有力な競合企業の有無等）と密度（競合企業の数の多さ等）を記載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68B3F4-0242-AD29-1A9E-B72962DD0893}"/>
              </a:ext>
            </a:extLst>
          </p:cNvPr>
          <p:cNvSpPr/>
          <p:nvPr/>
        </p:nvSpPr>
        <p:spPr bwMode="auto">
          <a:xfrm>
            <a:off x="344488" y="5094701"/>
            <a:ext cx="9215999" cy="130910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>
                <a:srgbClr val="E60000"/>
              </a:buClr>
            </a:pPr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0318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63512-94CA-419D-D6AD-4C751F2E6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5A44DECA-0123-AD8D-C7B8-C5D52499B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652109"/>
            <a:ext cx="9061450" cy="30777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2-4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：事業（案）の概要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itchFamily="18" charset="0"/>
              </a:rPr>
              <a:t>_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都内産業の活性化に寄与する波及効果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7F881F67-3776-59AA-5024-3A588B796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197577"/>
            <a:ext cx="9216000" cy="58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266700" indent="-2667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n"/>
              <a:defRPr kumimoji="1"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3975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l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2pPr>
            <a:lvl3pPr marL="812800" indent="-27146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sz="1200">
                <a:solidFill>
                  <a:srgbClr val="000000"/>
                </a:solidFill>
                <a:latin typeface="+mn-lt"/>
                <a:ea typeface="+mn-ea"/>
              </a:defRPr>
            </a:lvl3pPr>
            <a:lvl4pPr marL="1079500" indent="-265113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ゴシック" charset="-128"/>
              <a:buChar char="–"/>
              <a:defRPr kumimoji="1"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968500" indent="-268288" algn="just" defTabSz="990600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4257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8829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3401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797300" indent="-268288" algn="just" defTabSz="990600" rtl="0" fontAlgn="base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Font typeface="ＭＳ Ｐ明朝" charset="-128"/>
              <a:buChar char="–"/>
              <a:defRPr kumimoji="1"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都内産業の活性化に寄与する波及効果</a:t>
            </a:r>
            <a:r>
              <a:rPr lang="en-US" altLang="ja-JP" sz="11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0" indent="0" eaLnBrk="1" hangingPunct="1">
              <a:spcBef>
                <a:spcPct val="0"/>
              </a:spcBef>
              <a:buClr>
                <a:srgbClr val="5A5A5A"/>
              </a:buClr>
              <a:buSzPct val="100000"/>
              <a:buNone/>
            </a:pP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本事業（案）の</a:t>
            </a:r>
            <a:r>
              <a:rPr lang="ja-JP" altLang="en-US" sz="1100" b="1" u="sng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成果が都内産業の活性化にどのように貢献するかを記載</a:t>
            </a: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</a:t>
            </a:r>
            <a:br>
              <a:rPr lang="en-US" altLang="ja-JP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　東京都における雇用・投資・市場拡大・その他の都内産業の活性化への貢献等）</a:t>
            </a:r>
            <a:endParaRPr lang="en-US" altLang="ja-JP" sz="1100" kern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0AFA60-0AD7-BFEA-0AEB-C801D490E2C4}"/>
              </a:ext>
            </a:extLst>
          </p:cNvPr>
          <p:cNvSpPr/>
          <p:nvPr/>
        </p:nvSpPr>
        <p:spPr bwMode="auto">
          <a:xfrm>
            <a:off x="6771440" y="1700565"/>
            <a:ext cx="2772708" cy="28440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8000" tIns="18000" rIns="18000" bIns="18000" numCol="1" rtlCol="0" anchor="ctr" anchorCtr="0" compatLnSpc="1">
            <a:prstTxWarp prst="textNoShape">
              <a:avLst/>
            </a:prstTxWarp>
          </a:bodyPr>
          <a:lstStyle/>
          <a:p>
            <a:r>
              <a:rPr lang="ja-JP" altLang="en-US" u="sng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グラフ、図、写真等を添付いただいても構いません</a:t>
            </a:r>
          </a:p>
        </p:txBody>
      </p:sp>
    </p:spTree>
    <p:extLst>
      <p:ext uri="{BB962C8B-B14F-4D97-AF65-F5344CB8AC3E}">
        <p14:creationId xmlns:p14="http://schemas.microsoft.com/office/powerpoint/2010/main" val="1550922265"/>
      </p:ext>
    </p:extLst>
  </p:cSld>
  <p:clrMapOvr>
    <a:masterClrMapping/>
  </p:clrMapOvr>
</p:sld>
</file>

<file path=ppt/theme/theme1.xml><?xml version="1.0" encoding="utf-8"?>
<a:theme xmlns:a="http://schemas.openxmlformats.org/drawingml/2006/main" name="1_新しいﾌﾟﾚｾﾞﾝﾃｰｼｮﾝ">
  <a:themeElements>
    <a:clrScheme name="1_新しいﾌﾟﾚｾﾞﾝﾃｰｼｮﾝ 10">
      <a:dk1>
        <a:srgbClr val="000000"/>
      </a:dk1>
      <a:lt1>
        <a:srgbClr val="FFFFFF"/>
      </a:lt1>
      <a:dk2>
        <a:srgbClr val="000000"/>
      </a:dk2>
      <a:lt2>
        <a:srgbClr val="5A5A5A"/>
      </a:lt2>
      <a:accent1>
        <a:srgbClr val="A2BBDC"/>
      </a:accent1>
      <a:accent2>
        <a:srgbClr val="3D6AA7"/>
      </a:accent2>
      <a:accent3>
        <a:srgbClr val="FFFFFF"/>
      </a:accent3>
      <a:accent4>
        <a:srgbClr val="000000"/>
      </a:accent4>
      <a:accent5>
        <a:srgbClr val="CEDAEB"/>
      </a:accent5>
      <a:accent6>
        <a:srgbClr val="365F97"/>
      </a:accent6>
      <a:hlink>
        <a:srgbClr val="F1DB9D"/>
      </a:hlink>
      <a:folHlink>
        <a:srgbClr val="DADADA"/>
      </a:folHlink>
    </a:clrScheme>
    <a:fontScheme name="1_新しいﾌﾟﾚｾﾞﾝﾃｰｼｮﾝ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新しいﾌﾟﾚｾﾞﾝﾃｰｼｮﾝ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ﾌﾟﾚｾﾞﾝﾃｰｼｮﾝ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8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F1DB9D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DAC68E"/>
        </a:accent6>
        <a:hlink>
          <a:srgbClr val="DADADA"/>
        </a:hlink>
        <a:folHlink>
          <a:srgbClr val="3D6A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9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10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A2BBD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CEDAEB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2017</Words>
  <Application>Microsoft Office PowerPoint</Application>
  <PresentationFormat>A4 210 x 297 mm</PresentationFormat>
  <Paragraphs>205</Paragraphs>
  <Slides>13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EYInterstate</vt:lpstr>
      <vt:lpstr>Meiryo UI</vt:lpstr>
      <vt:lpstr>ＭＳ Ｐゴシック</vt:lpstr>
      <vt:lpstr>ＭＳ Ｐ明朝</vt:lpstr>
      <vt:lpstr>Arial</vt:lpstr>
      <vt:lpstr>Times New Roman</vt:lpstr>
      <vt:lpstr>Wingdings</vt:lpstr>
      <vt:lpstr>1_新しいﾌﾟﾚｾﾞﾝﾃｰｼｮﾝ</vt:lpstr>
      <vt:lpstr>令和８年度都内産業の活性化に向けた中堅企業の成長促進支援事業 「Next Edge Tokyo」 事業（案）内容説明書</vt:lpstr>
      <vt:lpstr>1-1：戦略方針の概要_全社戦略・事業戦略の概要</vt:lpstr>
      <vt:lpstr>1-2：戦略方針の概要_M&amp;Aの活用方針</vt:lpstr>
      <vt:lpstr>1-3：戦略方針の概要_本事業（案）に関連する事業戦略の策定背景</vt:lpstr>
      <vt:lpstr>1-4：戦略方針の概要_本事業（案）に関連する制約条件・重視ポイント</vt:lpstr>
      <vt:lpstr>2-1：事業（案）の概要_ターゲット・提供価値</vt:lpstr>
      <vt:lpstr>2-2：事業（案）の概要_ビジネスモデル／ビジネススキーム</vt:lpstr>
      <vt:lpstr>2-3：事業（案）の概要_市場／競合の認識</vt:lpstr>
      <vt:lpstr>2-4：事業（案）の概要_都内産業の活性化に寄与する波及効果</vt:lpstr>
      <vt:lpstr>3-1：事業（案）の詳細_外部連携先の要件及び課題と本事業で求める支援の内容</vt:lpstr>
      <vt:lpstr>3-2：事業（案）の詳細_社内の実施体制</vt:lpstr>
      <vt:lpstr>3-3：事業（案）の詳細_実施スケジュール（マイルストーン）と遅延リスク</vt:lpstr>
      <vt:lpstr>3-4：事業（案）の詳細_経営指標の推移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2026-05-01T11:54:13Z</dcterms:created>
  <dcterms:modified xsi:type="dcterms:W3CDTF">2026-05-01T11:54:57Z</dcterms:modified>
</cp:coreProperties>
</file>